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5" r:id="rId8"/>
    <p:sldId id="266" r:id="rId9"/>
    <p:sldId id="262" r:id="rId10"/>
    <p:sldId id="263" r:id="rId11"/>
    <p:sldId id="264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B494-55A8-48E4-BD87-FAF9816A68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501C-F684-46DA-8CDF-BD6FAD3AC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2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B494-55A8-48E4-BD87-FAF9816A68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501C-F684-46DA-8CDF-BD6FAD3AC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63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B494-55A8-48E4-BD87-FAF9816A68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501C-F684-46DA-8CDF-BD6FAD3AC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1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B494-55A8-48E4-BD87-FAF9816A68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501C-F684-46DA-8CDF-BD6FAD3AC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9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B494-55A8-48E4-BD87-FAF9816A68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501C-F684-46DA-8CDF-BD6FAD3AC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9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B494-55A8-48E4-BD87-FAF9816A68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501C-F684-46DA-8CDF-BD6FAD3AC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2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B494-55A8-48E4-BD87-FAF9816A68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501C-F684-46DA-8CDF-BD6FAD3AC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7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B494-55A8-48E4-BD87-FAF9816A68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501C-F684-46DA-8CDF-BD6FAD3AC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0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B494-55A8-48E4-BD87-FAF9816A68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501C-F684-46DA-8CDF-BD6FAD3AC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21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B494-55A8-48E4-BD87-FAF9816A68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501C-F684-46DA-8CDF-BD6FAD3AC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73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B494-55A8-48E4-BD87-FAF9816A68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501C-F684-46DA-8CDF-BD6FAD3AC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65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BB494-55A8-48E4-BD87-FAF9816A68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7501C-F684-46DA-8CDF-BD6FAD3AC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42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fr-CA" sz="3200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La cure chirurgicale de la Persistance du Canal Artériel au CHU de </a:t>
            </a:r>
            <a:r>
              <a:rPr lang="fr-CA" sz="3200" b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Tengandogo</a:t>
            </a:r>
            <a:r>
              <a:rPr lang="fr-CA" sz="3200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: résultats à propos de 24 cas.</a:t>
            </a:r>
            <a:endParaRPr lang="en-US" sz="3200" b="1" dirty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>
            <a:normAutofit fontScale="92500"/>
          </a:bodyPr>
          <a:lstStyle/>
          <a:p>
            <a:r>
              <a:rPr lang="en-US" sz="2000" b="1" u="sng" dirty="0" smtClean="0">
                <a:solidFill>
                  <a:schemeClr val="tx1"/>
                </a:solidFill>
                <a:latin typeface="Arial Narrow" pitchFamily="34" charset="0"/>
                <a:cs typeface="Andalus" pitchFamily="18" charset="-78"/>
              </a:rPr>
              <a:t>SAWADOGO A</a:t>
            </a:r>
            <a:r>
              <a:rPr lang="en-US" sz="2000" b="1" dirty="0" smtClean="0">
                <a:solidFill>
                  <a:schemeClr val="tx1"/>
                </a:solidFill>
                <a:latin typeface="Arial Narrow" pitchFamily="34" charset="0"/>
                <a:cs typeface="Andalus" pitchFamily="18" charset="-78"/>
              </a:rPr>
              <a:t>, BAZONGO M, BELEM PF, SOME NH, KONATE L, DIALLO I, ROUAMBA N, KAMBIRE Y, CISS AG, SANOU A</a:t>
            </a:r>
          </a:p>
          <a:p>
            <a:endParaRPr lang="fr-FR" sz="2000" b="1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endParaRPr lang="fr-FR" sz="1600" b="1" dirty="0" smtClean="0">
              <a:solidFill>
                <a:srgbClr val="0070C0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fr-FR" sz="18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7èmes Journées Scientifiques de la SOCARB, BOBO DIOULASSO 27-29 Octobre 2021</a:t>
            </a:r>
            <a:endParaRPr lang="en-US" sz="1800" b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0932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Commentaires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La fermeture des PCA par KT est le goal standard pour plusieurs raisons:</a:t>
            </a: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efficace,</a:t>
            </a: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Evite les cicatrices et le drain post-opératoire </a:t>
            </a: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Pas de nécessité d’aller en USIC et le séjour hospitalier est plus court</a:t>
            </a:r>
          </a:p>
          <a:p>
            <a:pPr marL="0" indent="0" algn="just">
              <a:buNone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fr-FR" sz="2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 Bernardo 2015 </a:t>
            </a:r>
            <a:r>
              <a:rPr lang="fr-FR" sz="26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Rev</a:t>
            </a:r>
            <a:r>
              <a:rPr lang="fr-FR" sz="2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Med Suisse</a:t>
            </a:r>
          </a:p>
          <a:p>
            <a:pPr algn="just">
              <a:buFont typeface="Wingdings" pitchFamily="2" charset="2"/>
              <a:buChar char="q"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 A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u BF, le non démarrage du KT interventionnel, mais aussi l’efficacité et le peu de complications de la chirurgie font que son indication reste justifiée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93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Conclusion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La fermeture chirurgicale de la PCA est devenue une routine au BF et n’engendre que peu de complications</a:t>
            </a: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Particularités: Il y’a beaucoup plus de formes vieillies qui rendent l’approche chirurgicale très difficile et plus risquée car elles nécessiteraient l’utilisation de la CEC</a:t>
            </a: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Perspectives: ouverture de la salle de KT le plus rapidement possible 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5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fr-FR" sz="3200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fr-FR" sz="32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fr-FR" sz="4000" dirty="0" smtClean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  <a:t>Merci 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  <a:t>!!!</a:t>
            </a:r>
            <a:r>
              <a:rPr lang="en-US" sz="32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3200" dirty="0">
                <a:solidFill>
                  <a:prstClr val="black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68760"/>
            <a:ext cx="6816757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298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Arial Black" pitchFamily="34" charset="0"/>
              </a:rPr>
              <a:t>Plan</a:t>
            </a:r>
            <a:endParaRPr lang="en-US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fr-CA" dirty="0">
                <a:latin typeface="Arial" pitchFamily="34" charset="0"/>
                <a:cs typeface="Arial" pitchFamily="34" charset="0"/>
              </a:rPr>
              <a:t>Introduction</a:t>
            </a:r>
          </a:p>
          <a:p>
            <a:pPr>
              <a:buFont typeface="Wingdings" pitchFamily="2" charset="2"/>
              <a:buChar char="§"/>
            </a:pPr>
            <a:endParaRPr lang="fr-CA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CA" dirty="0" smtClean="0">
                <a:latin typeface="Arial" pitchFamily="34" charset="0"/>
                <a:cs typeface="Arial" pitchFamily="34" charset="0"/>
              </a:rPr>
              <a:t>Données cliniques</a:t>
            </a:r>
            <a:endParaRPr lang="fr-CA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CA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CA" dirty="0">
                <a:latin typeface="Arial" pitchFamily="34" charset="0"/>
                <a:cs typeface="Arial" pitchFamily="34" charset="0"/>
              </a:rPr>
              <a:t>Techniques chirurgicales</a:t>
            </a:r>
          </a:p>
          <a:p>
            <a:pPr>
              <a:buFont typeface="Wingdings" pitchFamily="2" charset="2"/>
              <a:buChar char="§"/>
            </a:pPr>
            <a:endParaRPr lang="fr-CA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CA" dirty="0" smtClean="0">
                <a:latin typeface="Arial" pitchFamily="34" charset="0"/>
                <a:cs typeface="Arial" pitchFamily="34" charset="0"/>
              </a:rPr>
              <a:t>Aspects évolutifs</a:t>
            </a:r>
          </a:p>
          <a:p>
            <a:pPr>
              <a:buFont typeface="Wingdings" pitchFamily="2" charset="2"/>
              <a:buChar char="§"/>
            </a:pPr>
            <a:endParaRPr lang="fr-CA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CA" dirty="0">
                <a:latin typeface="Arial" pitchFamily="34" charset="0"/>
                <a:cs typeface="Arial" pitchFamily="34" charset="0"/>
              </a:rPr>
              <a:t>C</a:t>
            </a:r>
            <a:r>
              <a:rPr lang="fr-CA" dirty="0" smtClean="0">
                <a:latin typeface="Arial" pitchFamily="34" charset="0"/>
                <a:cs typeface="Arial" pitchFamily="34" charset="0"/>
              </a:rPr>
              <a:t>ommentaires</a:t>
            </a:r>
            <a:endParaRPr lang="fr-CA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CA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CA" dirty="0" err="1">
                <a:latin typeface="Arial" pitchFamily="34" charset="0"/>
                <a:cs typeface="Arial" pitchFamily="34" charset="0"/>
              </a:rPr>
              <a:t>Conlusion</a:t>
            </a:r>
            <a:r>
              <a:rPr lang="fr-CA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494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Introduction</a:t>
            </a: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fr-CA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1938: </a:t>
            </a:r>
            <a:r>
              <a:rPr lang="fr-CA" sz="2800" dirty="0" smtClean="0">
                <a:latin typeface="Arial" pitchFamily="34" charset="0"/>
                <a:cs typeface="Arial" pitchFamily="34" charset="0"/>
              </a:rPr>
              <a:t>première ligature réussie d’une PCA par Gross à Boston, MA, USA. </a:t>
            </a:r>
          </a:p>
          <a:p>
            <a:pPr marL="0" indent="0" algn="just">
              <a:buNone/>
            </a:pPr>
            <a:r>
              <a:rPr lang="fr-CA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CA" sz="28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r-CA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Gross et al. 1939 </a:t>
            </a:r>
            <a:r>
              <a:rPr lang="en-US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Journal of the American Medical Association</a:t>
            </a:r>
            <a:endParaRPr lang="fr-CA" sz="2000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fr-CA" sz="2800" dirty="0" smtClean="0">
                <a:latin typeface="Arial" pitchFamily="34" charset="0"/>
                <a:cs typeface="Arial" pitchFamily="34" charset="0"/>
              </a:rPr>
              <a:t>Cette intervention a marqué le début de la chirurgie cardiaque. </a:t>
            </a:r>
          </a:p>
          <a:p>
            <a:pPr algn="just">
              <a:buFont typeface="Wingdings" pitchFamily="2" charset="2"/>
              <a:buChar char="§"/>
            </a:pPr>
            <a:r>
              <a:rPr lang="fr-CA" sz="2800" dirty="0" smtClean="0">
                <a:latin typeface="Arial" pitchFamily="34" charset="0"/>
                <a:cs typeface="Arial" pitchFamily="34" charset="0"/>
              </a:rPr>
              <a:t>Burkina Faso: début de la chirurgie cardiaque en 2019 par la même procédure</a:t>
            </a:r>
          </a:p>
          <a:p>
            <a:pPr algn="just">
              <a:buFont typeface="Wingdings" pitchFamily="2" charset="2"/>
              <a:buChar char="§"/>
            </a:pPr>
            <a:r>
              <a:rPr lang="fr-CA" sz="2800" dirty="0" smtClean="0">
                <a:latin typeface="Arial" pitchFamily="34" charset="0"/>
                <a:cs typeface="Arial" pitchFamily="34" charset="0"/>
              </a:rPr>
              <a:t>But: rapporter les aspects chirurgicaux de la fermeture chirurgicale des PCA au CHU-T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90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Données cliniques</a:t>
            </a: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Les signes respiratoires étaient la principale CDD</a:t>
            </a:r>
          </a:p>
          <a:p>
            <a:pPr marL="0" indent="0" algn="just">
              <a:buNone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Le retard de croissance était patent chez la moitié de nos patients</a:t>
            </a:r>
          </a:p>
          <a:p>
            <a:pPr marL="0" indent="0" algn="just">
              <a:buNone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Le plus gros canal artériel était de 16 mm</a:t>
            </a:r>
          </a:p>
          <a:p>
            <a:pPr marL="0" indent="0" algn="just">
              <a:buNone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HTAP sévère chez 4 patients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39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Technique chirurgicale </a:t>
            </a:r>
            <a:r>
              <a:rPr lang="fr-F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1/3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Installation</a:t>
            </a: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AG </a:t>
            </a:r>
          </a:p>
          <a:p>
            <a:pPr algn="just">
              <a:buFont typeface="Wingdings" pitchFamily="2" charset="2"/>
              <a:buChar char="§"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I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ntubation non sélective</a:t>
            </a: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2 VVP (+1 VVC) </a:t>
            </a: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DLD</a:t>
            </a: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Billot sous le thorax</a:t>
            </a: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Etriers de fixation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44008" y="2276872"/>
            <a:ext cx="4133562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672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Technique chirurgicale </a:t>
            </a:r>
            <a:r>
              <a:rPr lang="fr-F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fr-F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/3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fr-FR" sz="3200" dirty="0" smtClean="0">
                <a:latin typeface="Arial Black" pitchFamily="34" charset="0"/>
              </a:rPr>
              <a:t>Voie d’abord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258816" cy="3951288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Thoracotomie G 4</a:t>
            </a:r>
            <a:r>
              <a:rPr lang="fr-FR" sz="2800" baseline="30000" dirty="0" smtClean="0">
                <a:latin typeface="Arial" pitchFamily="34" charset="0"/>
                <a:cs typeface="Arial" pitchFamily="34" charset="0"/>
              </a:rPr>
              <a:t>ème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EIC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Anatomie du CA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Dissection du CA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Ouverture du péricarde (1 cas, CA gros et court)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Dissection de l’isthme (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difficultés de contrôle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393281" y="2095551"/>
            <a:ext cx="4294165" cy="32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268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Technique chirurgicale </a:t>
            </a:r>
            <a:r>
              <a:rPr lang="fr-F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fr-F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/3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fr-FR" sz="3200" dirty="0">
                <a:latin typeface="Arial Black" pitchFamily="34" charset="0"/>
              </a:rPr>
              <a:t> </a:t>
            </a:r>
            <a:r>
              <a:rPr lang="fr-FR" sz="3200" dirty="0" smtClean="0">
                <a:latin typeface="Arial Black" pitchFamily="34" charset="0"/>
              </a:rPr>
              <a:t>Geste chirurgical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79512" y="2174874"/>
            <a:ext cx="4680520" cy="435046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800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Section–suture (21)</a:t>
            </a:r>
          </a:p>
          <a:p>
            <a:r>
              <a:rPr lang="fr-FR" sz="2600" dirty="0" smtClean="0">
                <a:latin typeface="Arial" pitchFamily="34" charset="0"/>
                <a:cs typeface="Arial" pitchFamily="34" charset="0"/>
              </a:rPr>
              <a:t>2 Clamps de De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Bakey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: coudé (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Ao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) et droit (AP)</a:t>
            </a:r>
          </a:p>
          <a:p>
            <a:r>
              <a:rPr lang="fr-FR" sz="2600" dirty="0" smtClean="0">
                <a:latin typeface="Arial" pitchFamily="34" charset="0"/>
                <a:cs typeface="Arial" pitchFamily="34" charset="0"/>
              </a:rPr>
              <a:t>Polypropylène 5/0, ½C, 13mm</a:t>
            </a:r>
          </a:p>
          <a:p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Pledgets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: non systématique</a:t>
            </a:r>
          </a:p>
          <a:p>
            <a:pPr marL="0" indent="0">
              <a:buNone/>
            </a:pPr>
            <a:endParaRPr lang="fr-FR" sz="2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80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Ligature (03)</a:t>
            </a: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800" dirty="0" smtClean="0">
                <a:latin typeface="Arial" pitchFamily="34" charset="0"/>
                <a:cs typeface="Arial" pitchFamily="34" charset="0"/>
              </a:rPr>
              <a:t>Soie USP 2, double fil en double ligature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009" y="2174875"/>
            <a:ext cx="2959807" cy="395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523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Technique chirurgicale </a:t>
            </a:r>
            <a:r>
              <a:rPr lang="fr-F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fr-F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/3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Durée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: moyenne 1h30</a:t>
            </a:r>
          </a:p>
          <a:p>
            <a:pPr marL="0" indent="0">
              <a:buNone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Fermeture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1 seul drain thoracique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Taille: 20 Fr – 28 Fr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Valise thoracique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Dépression: -20 cm H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0 </a:t>
            </a:r>
          </a:p>
        </p:txBody>
      </p:sp>
    </p:spTree>
    <p:extLst>
      <p:ext uri="{BB962C8B-B14F-4D97-AF65-F5344CB8AC3E}">
        <p14:creationId xmlns:p14="http://schemas.microsoft.com/office/powerpoint/2010/main" val="82562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Aspects évolutifs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sz="2800" dirty="0" smtClean="0">
                <a:latin typeface="Arial Black" pitchFamily="34" charset="0"/>
                <a:cs typeface="Arial" pitchFamily="34" charset="0"/>
              </a:rPr>
              <a:t>Contrôle échographique</a:t>
            </a: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Pour les 3 cas de ligature, coupure totale du shunt</a:t>
            </a:r>
          </a:p>
          <a:p>
            <a:pPr algn="just">
              <a:buFont typeface="Wingdings" pitchFamily="2" charset="2"/>
              <a:buChar char="q"/>
            </a:pPr>
            <a:r>
              <a:rPr lang="fr-FR" sz="2800" dirty="0" smtClean="0">
                <a:latin typeface="Arial Black" pitchFamily="34" charset="0"/>
                <a:cs typeface="Arial" pitchFamily="34" charset="0"/>
              </a:rPr>
              <a:t>Complications</a:t>
            </a:r>
          </a:p>
          <a:p>
            <a:pPr algn="just">
              <a:buFont typeface="Wingdings" pitchFamily="2" charset="2"/>
              <a:buChar char="§"/>
            </a:pP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Chylothorax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(01)</a:t>
            </a: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Infection de site opératoire (01)</a:t>
            </a:r>
          </a:p>
          <a:p>
            <a:pPr algn="just">
              <a:buFont typeface="Wingdings" pitchFamily="2" charset="2"/>
              <a:buChar char="§"/>
            </a:pPr>
            <a:endParaRPr lang="fr-FR" sz="2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Séjour hospitalier</a:t>
            </a: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Durée moyenne d’hospitalisation: 12 jours</a:t>
            </a:r>
          </a:p>
          <a:p>
            <a:pPr marL="0" indent="0" algn="just">
              <a:buNone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Mortalité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: nulle de 2019 jusqu’à présent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09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479</Words>
  <Application>Microsoft Office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La cure chirurgicale de la Persistance du Canal Artériel au CHU de Tengandogo : résultats à propos de 24 cas.</vt:lpstr>
      <vt:lpstr>Plan</vt:lpstr>
      <vt:lpstr>Introduction</vt:lpstr>
      <vt:lpstr>Données cliniques</vt:lpstr>
      <vt:lpstr>Technique chirurgicale 1/3</vt:lpstr>
      <vt:lpstr>Technique chirurgicale 2/3</vt:lpstr>
      <vt:lpstr>Technique chirurgicale 2/3</vt:lpstr>
      <vt:lpstr>Technique chirurgicale 2/3</vt:lpstr>
      <vt:lpstr>Aspects évolutifs</vt:lpstr>
      <vt:lpstr>Commentaires</vt:lpstr>
      <vt:lpstr>Conclusion</vt:lpstr>
      <vt:lpstr> Merci !!!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cure chirurgicale de la Persistance du Canal Artériel au CHU de Tengandogo : résultats à propos de 24 cas.</dc:title>
  <dc:creator>t</dc:creator>
  <cp:lastModifiedBy>t</cp:lastModifiedBy>
  <cp:revision>18</cp:revision>
  <dcterms:created xsi:type="dcterms:W3CDTF">2021-10-12T15:02:53Z</dcterms:created>
  <dcterms:modified xsi:type="dcterms:W3CDTF">2021-10-28T03:04:18Z</dcterms:modified>
</cp:coreProperties>
</file>